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63" r:id="rId5"/>
    <p:sldId id="337" r:id="rId6"/>
    <p:sldId id="259" r:id="rId7"/>
    <p:sldId id="351" r:id="rId8"/>
    <p:sldId id="339" r:id="rId9"/>
    <p:sldId id="340" r:id="rId10"/>
    <p:sldId id="330" r:id="rId11"/>
    <p:sldId id="260" r:id="rId12"/>
    <p:sldId id="333" r:id="rId13"/>
    <p:sldId id="331" r:id="rId14"/>
    <p:sldId id="332" r:id="rId15"/>
    <p:sldId id="334" r:id="rId16"/>
    <p:sldId id="277" r:id="rId17"/>
    <p:sldId id="275" r:id="rId18"/>
    <p:sldId id="306" r:id="rId19"/>
    <p:sldId id="307" r:id="rId20"/>
    <p:sldId id="276" r:id="rId21"/>
    <p:sldId id="297" r:id="rId22"/>
    <p:sldId id="288" r:id="rId23"/>
    <p:sldId id="289" r:id="rId24"/>
    <p:sldId id="266" r:id="rId25"/>
    <p:sldId id="267" r:id="rId26"/>
    <p:sldId id="270" r:id="rId27"/>
    <p:sldId id="328" r:id="rId28"/>
    <p:sldId id="329" r:id="rId29"/>
    <p:sldId id="271" r:id="rId30"/>
    <p:sldId id="287" r:id="rId31"/>
    <p:sldId id="272" r:id="rId32"/>
    <p:sldId id="273" r:id="rId33"/>
    <p:sldId id="274" r:id="rId34"/>
    <p:sldId id="343" r:id="rId35"/>
    <p:sldId id="335" r:id="rId36"/>
    <p:sldId id="268" r:id="rId37"/>
    <p:sldId id="278" r:id="rId38"/>
    <p:sldId id="341" r:id="rId39"/>
    <p:sldId id="342" r:id="rId40"/>
    <p:sldId id="281" r:id="rId41"/>
    <p:sldId id="293" r:id="rId42"/>
    <p:sldId id="269" r:id="rId43"/>
    <p:sldId id="290" r:id="rId44"/>
    <p:sldId id="336" r:id="rId45"/>
    <p:sldId id="262" r:id="rId46"/>
    <p:sldId id="282" r:id="rId47"/>
    <p:sldId id="283" r:id="rId48"/>
    <p:sldId id="284" r:id="rId49"/>
    <p:sldId id="285" r:id="rId50"/>
    <p:sldId id="286" r:id="rId51"/>
    <p:sldId id="344" r:id="rId52"/>
    <p:sldId id="346" r:id="rId53"/>
    <p:sldId id="347" r:id="rId54"/>
    <p:sldId id="295" r:id="rId55"/>
    <p:sldId id="345" r:id="rId56"/>
    <p:sldId id="296" r:id="rId57"/>
    <p:sldId id="309" r:id="rId58"/>
    <p:sldId id="312" r:id="rId59"/>
    <p:sldId id="291" r:id="rId60"/>
    <p:sldId id="348" r:id="rId61"/>
    <p:sldId id="349" r:id="rId62"/>
    <p:sldId id="350" r:id="rId63"/>
    <p:sldId id="292" r:id="rId64"/>
    <p:sldId id="310" r:id="rId65"/>
    <p:sldId id="311" r:id="rId66"/>
    <p:sldId id="313" r:id="rId67"/>
    <p:sldId id="314" r:id="rId68"/>
    <p:sldId id="315" r:id="rId69"/>
    <p:sldId id="316" r:id="rId70"/>
    <p:sldId id="317" r:id="rId71"/>
    <p:sldId id="318" r:id="rId72"/>
    <p:sldId id="298" r:id="rId73"/>
    <p:sldId id="299" r:id="rId74"/>
    <p:sldId id="300" r:id="rId75"/>
    <p:sldId id="301" r:id="rId76"/>
    <p:sldId id="302" r:id="rId77"/>
    <p:sldId id="303" r:id="rId78"/>
    <p:sldId id="304" r:id="rId79"/>
    <p:sldId id="305" r:id="rId80"/>
    <p:sldId id="308" r:id="rId81"/>
    <p:sldId id="319" r:id="rId82"/>
    <p:sldId id="320" r:id="rId83"/>
    <p:sldId id="321" r:id="rId84"/>
    <p:sldId id="322" r:id="rId85"/>
    <p:sldId id="323" r:id="rId86"/>
    <p:sldId id="324" r:id="rId87"/>
    <p:sldId id="325" r:id="rId88"/>
    <p:sldId id="326" r:id="rId89"/>
    <p:sldId id="327" r:id="rId90"/>
    <p:sldId id="338" r:id="rId9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2" autoAdjust="0"/>
    <p:restoredTop sz="94607" autoAdjust="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B746F-6AC7-481A-B4AF-824B19FD7CD5}" type="datetimeFigureOut">
              <a:rPr lang="en-US" smtClean="0"/>
              <a:pPr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E6CB6-D956-4456-98A4-D9E9332E436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B746F-6AC7-481A-B4AF-824B19FD7CD5}" type="datetimeFigureOut">
              <a:rPr lang="en-US" smtClean="0"/>
              <a:pPr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E6CB6-D956-4456-98A4-D9E9332E436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B746F-6AC7-481A-B4AF-824B19FD7CD5}" type="datetimeFigureOut">
              <a:rPr lang="en-US" smtClean="0"/>
              <a:pPr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E6CB6-D956-4456-98A4-D9E9332E436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B746F-6AC7-481A-B4AF-824B19FD7CD5}" type="datetimeFigureOut">
              <a:rPr lang="en-US" smtClean="0"/>
              <a:pPr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E6CB6-D956-4456-98A4-D9E9332E436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B746F-6AC7-481A-B4AF-824B19FD7CD5}" type="datetimeFigureOut">
              <a:rPr lang="en-US" smtClean="0"/>
              <a:pPr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E6CB6-D956-4456-98A4-D9E9332E436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B746F-6AC7-481A-B4AF-824B19FD7CD5}" type="datetimeFigureOut">
              <a:rPr lang="en-US" smtClean="0"/>
              <a:pPr/>
              <a:t>11/21/2019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E6CB6-D956-4456-98A4-D9E9332E436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B746F-6AC7-481A-B4AF-824B19FD7CD5}" type="datetimeFigureOut">
              <a:rPr lang="en-US" smtClean="0"/>
              <a:pPr/>
              <a:t>11/21/2019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E6CB6-D956-4456-98A4-D9E9332E436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B746F-6AC7-481A-B4AF-824B19FD7CD5}" type="datetimeFigureOut">
              <a:rPr lang="en-US" smtClean="0"/>
              <a:pPr/>
              <a:t>11/21/2019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E6CB6-D956-4456-98A4-D9E9332E436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B746F-6AC7-481A-B4AF-824B19FD7CD5}" type="datetimeFigureOut">
              <a:rPr lang="en-US" smtClean="0"/>
              <a:pPr/>
              <a:t>11/21/2019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E6CB6-D956-4456-98A4-D9E9332E436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B746F-6AC7-481A-B4AF-824B19FD7CD5}" type="datetimeFigureOut">
              <a:rPr lang="en-US" smtClean="0"/>
              <a:pPr/>
              <a:t>11/21/2019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E6CB6-D956-4456-98A4-D9E9332E436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B746F-6AC7-481A-B4AF-824B19FD7CD5}" type="datetimeFigureOut">
              <a:rPr lang="en-US" smtClean="0"/>
              <a:pPr/>
              <a:t>11/21/2019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E6CB6-D956-4456-98A4-D9E9332E436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B746F-6AC7-481A-B4AF-824B19FD7CD5}" type="datetimeFigureOut">
              <a:rPr lang="en-US" smtClean="0"/>
              <a:pPr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E6CB6-D956-4456-98A4-D9E9332E436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SCULPTURE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AND ITS FORMS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SCULPTURE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1. SCULPTURE IN ROUND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2. SCULPTURE IN RELIEF</a:t>
            </a:r>
          </a:p>
          <a:p>
            <a:pPr marL="1314450" lvl="2" indent="-514350">
              <a:buFont typeface="+mj-lt"/>
              <a:buAutoNum type="alphaLcPeriod"/>
            </a:pPr>
            <a:r>
              <a:rPr lang="en-US" dirty="0" smtClean="0"/>
              <a:t>Bas </a:t>
            </a:r>
            <a:r>
              <a:rPr lang="en-US" dirty="0" smtClean="0"/>
              <a:t>or Low Relief</a:t>
            </a:r>
          </a:p>
          <a:p>
            <a:pPr marL="1314450" lvl="2" indent="-514350">
              <a:buFont typeface="+mj-lt"/>
              <a:buAutoNum type="alphaLcPeriod"/>
            </a:pPr>
            <a:r>
              <a:rPr lang="en-US" dirty="0" smtClean="0"/>
              <a:t>High </a:t>
            </a:r>
            <a:r>
              <a:rPr lang="en-US" dirty="0" smtClean="0"/>
              <a:t>Relief</a:t>
            </a:r>
          </a:p>
          <a:p>
            <a:pPr marL="1314450" lvl="2" indent="-514350">
              <a:buFont typeface="+mj-lt"/>
              <a:buAutoNum type="alphaLcPeriod"/>
            </a:pPr>
            <a:r>
              <a:rPr lang="en-US" dirty="0" smtClean="0"/>
              <a:t>Sunken </a:t>
            </a:r>
            <a:r>
              <a:rPr lang="en-US" dirty="0" smtClean="0"/>
              <a:t>Relief            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 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1. Sculpture in Round</a:t>
            </a:r>
            <a:br>
              <a:rPr lang="en-US" b="1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2895600" cy="3733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We can  </a:t>
            </a:r>
            <a:r>
              <a:rPr lang="en-US" dirty="0" smtClean="0"/>
              <a:t>walk around 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a </a:t>
            </a:r>
            <a:r>
              <a:rPr lang="en-US" dirty="0" smtClean="0"/>
              <a:t>sculpture in round, </a:t>
            </a:r>
            <a:r>
              <a:rPr lang="en-US" dirty="0" smtClean="0"/>
              <a:t>it is </a:t>
            </a:r>
          </a:p>
          <a:p>
            <a:pPr>
              <a:buNone/>
            </a:pPr>
            <a:r>
              <a:rPr lang="en-US" dirty="0" smtClean="0"/>
              <a:t>freestanding </a:t>
            </a:r>
          </a:p>
          <a:p>
            <a:pPr>
              <a:buNone/>
            </a:pPr>
            <a:r>
              <a:rPr lang="en-US" dirty="0" smtClean="0"/>
              <a:t>such as statues.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imagesCANH2S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81400" y="2209800"/>
            <a:ext cx="5287978" cy="42898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PAKISTANI </a:t>
            </a:r>
            <a:r>
              <a:rPr lang="en-US" dirty="0" smtClean="0"/>
              <a:t>HANDICRAFTS DOLLS</a:t>
            </a:r>
            <a:endParaRPr lang="en-US" dirty="0"/>
          </a:p>
        </p:txBody>
      </p:sp>
      <p:pic>
        <p:nvPicPr>
          <p:cNvPr id="4" name="Content Placeholder 3" descr="pic_pakistani-handicrafts_doll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1600200"/>
            <a:ext cx="5562600" cy="394944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pup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38400" y="990600"/>
            <a:ext cx="4495800" cy="51851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$T2eC16h,!zQE9s3suEu9BQ+G+KzwU!~~60_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43250" y="1958181"/>
            <a:ext cx="3257550" cy="4343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PRIEST </a:t>
            </a:r>
            <a:r>
              <a:rPr lang="en-US" dirty="0" smtClean="0"/>
              <a:t>KING from Indus Valley</a:t>
            </a:r>
            <a:endParaRPr lang="en-US" dirty="0"/>
          </a:p>
        </p:txBody>
      </p:sp>
      <p:pic>
        <p:nvPicPr>
          <p:cNvPr id="4" name="Content Placeholder 3" descr="priest-king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0510" y="1600200"/>
            <a:ext cx="340298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Venus of </a:t>
            </a:r>
            <a:r>
              <a:rPr lang="en-US" dirty="0" err="1" smtClean="0"/>
              <a:t>Willendorf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from Paleolithic Age</a:t>
            </a:r>
            <a:endParaRPr lang="en-US" dirty="0"/>
          </a:p>
        </p:txBody>
      </p:sp>
      <p:pic>
        <p:nvPicPr>
          <p:cNvPr id="4" name="Content Placeholder 3" descr="600px-VenusWillendorf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Rodin’s The Thinker</a:t>
            </a:r>
            <a:endParaRPr lang="en-US" dirty="0"/>
          </a:p>
        </p:txBody>
      </p:sp>
      <p:pic>
        <p:nvPicPr>
          <p:cNvPr id="4" name="Content Placeholder 3" descr="rodin_thinke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38400" y="1600200"/>
            <a:ext cx="42672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Parthenon Sculpture</a:t>
            </a:r>
            <a:endParaRPr lang="en-US" dirty="0"/>
          </a:p>
        </p:txBody>
      </p:sp>
      <p:pic>
        <p:nvPicPr>
          <p:cNvPr id="4" name="Content Placeholder 3" descr="ST_Iris_304x4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2134" y="1600200"/>
            <a:ext cx="343973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Moses by Michelangelo</a:t>
            </a:r>
            <a:endParaRPr lang="en-US" dirty="0"/>
          </a:p>
        </p:txBody>
      </p:sp>
      <p:pic>
        <p:nvPicPr>
          <p:cNvPr id="4" name="Content Placeholder 3" descr="300px-Moses_San_Pietro_in_Vincol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Sculpture?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Sculpture is a branch of visual arts.</a:t>
            </a:r>
          </a:p>
          <a:p>
            <a:r>
              <a:rPr lang="en-US" dirty="0" smtClean="0"/>
              <a:t>Operates in 3-dimensions and 2-dimensions as well.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Henry Moore was famous for his 'Reclining Figure'</a:t>
            </a:r>
            <a:endParaRPr lang="en-US" dirty="0"/>
          </a:p>
        </p:txBody>
      </p:sp>
      <p:pic>
        <p:nvPicPr>
          <p:cNvPr id="4" name="Content Placeholder 3" descr="sculpturemoor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28800" y="2286000"/>
            <a:ext cx="5930900" cy="323200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Terracotta Figurines</a:t>
            </a:r>
            <a:endParaRPr lang="en-US" dirty="0"/>
          </a:p>
        </p:txBody>
      </p:sp>
      <p:pic>
        <p:nvPicPr>
          <p:cNvPr id="4" name="Content Placeholder 3" descr="terracotta_harapp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68500" y="1748631"/>
            <a:ext cx="5207000" cy="42291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2. Sculpture in Relief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15341" y="1318418"/>
            <a:ext cx="3505200" cy="5287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	A </a:t>
            </a:r>
            <a:r>
              <a:rPr lang="en-US" dirty="0" smtClean="0"/>
              <a:t>relief is </a:t>
            </a:r>
            <a:r>
              <a:rPr lang="en-US" dirty="0" smtClean="0"/>
              <a:t>a sculptural technique</a:t>
            </a:r>
            <a:r>
              <a:rPr lang="en-US" dirty="0" smtClean="0"/>
              <a:t>. The </a:t>
            </a:r>
            <a:r>
              <a:rPr lang="en-US" dirty="0" smtClean="0"/>
              <a:t>term relief  is </a:t>
            </a:r>
            <a:r>
              <a:rPr lang="en-US" dirty="0" smtClean="0"/>
              <a:t>from Latin verb, </a:t>
            </a:r>
            <a:r>
              <a:rPr lang="en-US" dirty="0" smtClean="0"/>
              <a:t>to </a:t>
            </a:r>
            <a:r>
              <a:rPr lang="en-US" dirty="0" smtClean="0"/>
              <a:t>rise. A relief is </a:t>
            </a:r>
            <a:r>
              <a:rPr lang="en-US" dirty="0" smtClean="0"/>
              <a:t>only </a:t>
            </a:r>
            <a:r>
              <a:rPr lang="en-US" dirty="0" smtClean="0"/>
              <a:t>partly carved </a:t>
            </a:r>
            <a:r>
              <a:rPr lang="en-US" dirty="0" smtClean="0"/>
              <a:t>out </a:t>
            </a:r>
            <a:r>
              <a:rPr lang="en-US" dirty="0" smtClean="0"/>
              <a:t>of any material. </a:t>
            </a:r>
            <a:r>
              <a:rPr lang="en-US" dirty="0" smtClean="0"/>
              <a:t>It </a:t>
            </a:r>
            <a:r>
              <a:rPr lang="en-US" dirty="0" smtClean="0"/>
              <a:t>is always </a:t>
            </a:r>
            <a:r>
              <a:rPr lang="en-US" dirty="0" smtClean="0"/>
              <a:t>attached to </a:t>
            </a:r>
            <a:r>
              <a:rPr lang="en-US" dirty="0" smtClean="0"/>
              <a:t>its surface.</a:t>
            </a:r>
          </a:p>
          <a:p>
            <a:endParaRPr lang="en-US" dirty="0"/>
          </a:p>
        </p:txBody>
      </p:sp>
      <p:pic>
        <p:nvPicPr>
          <p:cNvPr id="5" name="Picture 4" descr="imagesCANM3RL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89859" y="2057400"/>
            <a:ext cx="5725410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Relief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 Relief (Low Relief)</a:t>
            </a:r>
          </a:p>
          <a:p>
            <a:r>
              <a:rPr lang="en-US" dirty="0" smtClean="0"/>
              <a:t>Alto </a:t>
            </a:r>
            <a:r>
              <a:rPr lang="en-US" dirty="0"/>
              <a:t>Relief </a:t>
            </a:r>
            <a:r>
              <a:rPr lang="en-US" dirty="0" smtClean="0"/>
              <a:t>(High Relied)</a:t>
            </a:r>
            <a:endParaRPr lang="en-US" dirty="0" smtClean="0"/>
          </a:p>
          <a:p>
            <a:r>
              <a:rPr lang="en-US" dirty="0" smtClean="0"/>
              <a:t>Sunken Relief </a:t>
            </a:r>
            <a:r>
              <a:rPr lang="en-US" dirty="0" smtClean="0"/>
              <a:t>(Intaglio Relief)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Bas (Low) Relief</a:t>
            </a:r>
            <a:br>
              <a:rPr lang="en-US" dirty="0" smtClean="0"/>
            </a:br>
            <a:r>
              <a:rPr lang="en-US" sz="2700" dirty="0" smtClean="0"/>
              <a:t>(Type 1)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French term from the Italian </a:t>
            </a:r>
            <a:r>
              <a:rPr lang="en-US" i="1" dirty="0" smtClean="0"/>
              <a:t>basso-relievo</a:t>
            </a:r>
            <a:r>
              <a:rPr lang="en-US" dirty="0" smtClean="0"/>
              <a:t> ("low relief"), </a:t>
            </a:r>
            <a:r>
              <a:rPr lang="en-US" dirty="0" smtClean="0"/>
              <a:t>or </a:t>
            </a:r>
            <a:r>
              <a:rPr lang="en-US" b="1" dirty="0" smtClean="0"/>
              <a:t>bas </a:t>
            </a:r>
            <a:r>
              <a:rPr lang="en-US" b="1" dirty="0" smtClean="0"/>
              <a:t>relief </a:t>
            </a:r>
            <a:r>
              <a:rPr lang="en-US" dirty="0" smtClean="0"/>
              <a:t>is a sculpture technique in which figures and/or other design elements are just barely more prominent than the (overall flat) background.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>
            <a:normAutofit fontScale="90000"/>
          </a:bodyPr>
          <a:lstStyle/>
          <a:p>
            <a:r>
              <a:rPr lang="en-US" sz="3100" b="1" dirty="0" smtClean="0"/>
              <a:t>Bas-Relief From the Entablature, Jerusalem Chamber, Westminster Abbey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pic>
        <p:nvPicPr>
          <p:cNvPr id="6" name="Content Placeholder 5" descr="x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371600"/>
            <a:ext cx="6629400" cy="4648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ec_24_4639_bas_relief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62611" y="1600200"/>
            <a:ext cx="681877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82690_3119918688589_1883374534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98611" y="1600200"/>
            <a:ext cx="674677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24919_3119925128750_1857067174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98611" y="1600200"/>
            <a:ext cx="674677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Indus valley terracotta flask</a:t>
            </a:r>
            <a:endParaRPr lang="en-US" dirty="0"/>
          </a:p>
        </p:txBody>
      </p:sp>
      <p:pic>
        <p:nvPicPr>
          <p:cNvPr id="4" name="Content Placeholder 3" descr="$T2eC16NHJI!E9qSO8G!PBQ(iImM9Lw~~60_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38450" y="1958181"/>
            <a:ext cx="3467100" cy="381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Forms of Sculpture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Natural Forms (</a:t>
            </a:r>
            <a:r>
              <a:rPr lang="en-US" dirty="0" smtClean="0"/>
              <a:t>Stones, </a:t>
            </a:r>
            <a:r>
              <a:rPr lang="en-US" dirty="0" smtClean="0"/>
              <a:t>trees etc)</a:t>
            </a:r>
          </a:p>
          <a:p>
            <a:r>
              <a:rPr lang="en-US" dirty="0" smtClean="0"/>
              <a:t>Man made </a:t>
            </a:r>
          </a:p>
          <a:p>
            <a:r>
              <a:rPr lang="en-US" dirty="0" smtClean="0"/>
              <a:t>Functional (Fountains, Architecture, Jewellary, pottery, furniture, toys)</a:t>
            </a:r>
          </a:p>
          <a:p>
            <a:r>
              <a:rPr lang="en-US" dirty="0" smtClean="0"/>
              <a:t>Non Functional ( for visual pleasure)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Floral rosette</a:t>
            </a:r>
            <a:endParaRPr lang="en-US" dirty="0"/>
          </a:p>
        </p:txBody>
      </p:sp>
      <p:pic>
        <p:nvPicPr>
          <p:cNvPr id="4" name="Content Placeholder 3" descr="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5000" y="1981200"/>
            <a:ext cx="6096000" cy="381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828800"/>
          </a:xfrm>
        </p:spPr>
        <p:txBody>
          <a:bodyPr>
            <a:normAutofit fontScale="90000"/>
          </a:bodyPr>
          <a:lstStyle/>
          <a:p>
            <a:r>
              <a:rPr lang="en-US" sz="3200" b="1" dirty="0" err="1" smtClean="0"/>
              <a:t>Mahabalipuram</a:t>
            </a:r>
            <a:r>
              <a:rPr lang="en-US" sz="3600" b="1" dirty="0" smtClean="0"/>
              <a:t> (India) 2nd largest bas relief worldwide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pic>
        <p:nvPicPr>
          <p:cNvPr id="4" name="Content Placeholder 3" descr="1923230-2nd-largest-bas-relief-worldwide-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971" y="1600200"/>
            <a:ext cx="604805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Indus seal</a:t>
            </a:r>
            <a:endParaRPr lang="en-US" dirty="0"/>
          </a:p>
        </p:txBody>
      </p:sp>
      <p:pic>
        <p:nvPicPr>
          <p:cNvPr id="4" name="Content Placeholder 3" descr="ARV_INDUS_12484f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3050" y="1943894"/>
            <a:ext cx="6057900" cy="38385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Indus seal</a:t>
            </a:r>
            <a:endParaRPr lang="en-US" dirty="0"/>
          </a:p>
        </p:txBody>
      </p:sp>
      <p:pic>
        <p:nvPicPr>
          <p:cNvPr id="4" name="Content Placeholder 3" descr="image039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09800" y="1457325"/>
            <a:ext cx="4800600" cy="54006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676" y="1371600"/>
            <a:ext cx="4800600" cy="49149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1176" y="609600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 smtClean="0"/>
              <a:t>Dream of Queen Maya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9328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sCAPZD7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828800"/>
            <a:ext cx="6705600" cy="4037281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High Relief</a:t>
            </a:r>
            <a:br>
              <a:rPr lang="en-US" dirty="0" smtClean="0"/>
            </a:br>
            <a:r>
              <a:rPr lang="en-US" dirty="0" smtClean="0"/>
              <a:t> (</a:t>
            </a:r>
            <a:r>
              <a:rPr lang="en-US" sz="2700" dirty="0" smtClean="0"/>
              <a:t>Type 2)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sculptural relief in which forms extend out from the background to at least half their </a:t>
            </a:r>
            <a:r>
              <a:rPr lang="en-US" dirty="0" smtClean="0"/>
              <a:t>depth, </a:t>
            </a:r>
            <a:r>
              <a:rPr lang="en-US" dirty="0" smtClean="0"/>
              <a:t>also called alto </a:t>
            </a:r>
            <a:r>
              <a:rPr lang="en-US" dirty="0" smtClean="0"/>
              <a:t>relieve.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b="1" dirty="0" smtClean="0"/>
              <a:t>A sandstone high relief sculpture of </a:t>
            </a:r>
            <a:r>
              <a:rPr lang="en-US" sz="2700" b="1" dirty="0" err="1" smtClean="0"/>
              <a:t>Ganesha</a:t>
            </a:r>
            <a:r>
              <a:rPr lang="en-US" sz="2700" b="1" dirty="0" smtClean="0"/>
              <a:t/>
            </a:r>
            <a:br>
              <a:rPr lang="en-US" sz="2700" b="1" dirty="0" smtClean="0"/>
            </a:br>
            <a:r>
              <a:rPr lang="en-US" sz="2700" b="1" dirty="0" smtClean="0"/>
              <a:t>India, 10th century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pic>
        <p:nvPicPr>
          <p:cNvPr id="4" name="Content Placeholder 3" descr="iStock_224_Gallery_1e0j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33600" y="1295400"/>
            <a:ext cx="4648200" cy="45077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219200"/>
            <a:ext cx="3549525" cy="543294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 smtClean="0"/>
              <a:t>Fasting Buddha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8463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143000"/>
            <a:ext cx="2438400" cy="561665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 smtClean="0"/>
              <a:t>Standing Bodhisattva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178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Additive (Modeling)</a:t>
            </a:r>
            <a:r>
              <a:rPr lang="en-US" dirty="0"/>
              <a:t> </a:t>
            </a:r>
            <a:r>
              <a:rPr lang="en-US" dirty="0" smtClean="0"/>
              <a:t>/ Construction</a:t>
            </a:r>
            <a:endParaRPr lang="en-US" dirty="0" smtClean="0"/>
          </a:p>
          <a:p>
            <a:r>
              <a:rPr lang="en-US" dirty="0" smtClean="0"/>
              <a:t>Subtractive (carving or carved out)</a:t>
            </a:r>
          </a:p>
          <a:p>
            <a:r>
              <a:rPr lang="en-US" dirty="0" smtClean="0"/>
              <a:t>Molding </a:t>
            </a:r>
            <a:r>
              <a:rPr lang="en-US" dirty="0" smtClean="0"/>
              <a:t>&amp; Casting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 smtClean="0"/>
              <a:t>This frieze depicts Romans leading off bound Persians after defeating them in battle</a:t>
            </a:r>
            <a:r>
              <a:rPr lang="en-US" dirty="0" smtClean="0"/>
              <a:t>. </a:t>
            </a:r>
            <a:endParaRPr lang="en-US" dirty="0"/>
          </a:p>
        </p:txBody>
      </p:sp>
      <p:pic>
        <p:nvPicPr>
          <p:cNvPr id="4" name="Content Placeholder 3" descr="high-relief-sculpture-forum--large-msg-1132120325-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4600" y="1371600"/>
            <a:ext cx="3708400" cy="494700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Hunter or Warrior (</a:t>
            </a:r>
            <a:r>
              <a:rPr lang="en-US" dirty="0" err="1" smtClean="0"/>
              <a:t>Gandhara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Content Placeholder 3" descr="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0" y="1447800"/>
            <a:ext cx="2814638" cy="442089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Sunk Relief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sz="2700" dirty="0" smtClean="0"/>
              <a:t>(Type 3)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carving or other type of relief that does not project beyond the flat surface on which it is cut; also called </a:t>
            </a:r>
            <a:r>
              <a:rPr lang="en-US" b="1" dirty="0" err="1" smtClean="0"/>
              <a:t>carvo</a:t>
            </a:r>
            <a:r>
              <a:rPr lang="en-US" b="1" dirty="0" smtClean="0"/>
              <a:t>-relievo</a:t>
            </a:r>
            <a:r>
              <a:rPr lang="en-US" dirty="0" smtClean="0"/>
              <a:t>.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The technique is most successful with strong sunlight to emphasize the outlines and forms by shadow, as no attempt was made to soften the edge of the sunk </a:t>
            </a:r>
            <a:r>
              <a:rPr lang="en-US" dirty="0" smtClean="0"/>
              <a:t>area.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Sunk Relief</a:t>
            </a:r>
            <a:endParaRPr lang="en-US" dirty="0"/>
          </a:p>
        </p:txBody>
      </p:sp>
      <p:pic>
        <p:nvPicPr>
          <p:cNvPr id="4" name="Content Placeholder 3" descr="f0966-0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0" y="1828800"/>
            <a:ext cx="3098642" cy="463247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imagesCA9CXE0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676400"/>
            <a:ext cx="6019800" cy="4674198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2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8229600" cy="3276600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A</a:t>
            </a:r>
            <a:r>
              <a:rPr lang="en-US" b="1" dirty="0" smtClean="0"/>
              <a:t>rchitectural sculpture </a:t>
            </a:r>
            <a:r>
              <a:rPr lang="en-US" dirty="0" smtClean="0"/>
              <a:t>is </a:t>
            </a:r>
            <a:r>
              <a:rPr lang="en-US" dirty="0"/>
              <a:t>attached to </a:t>
            </a:r>
            <a:r>
              <a:rPr lang="en-US" dirty="0" smtClean="0"/>
              <a:t>buildings</a:t>
            </a:r>
          </a:p>
          <a:p>
            <a:endParaRPr lang="en-US" dirty="0"/>
          </a:p>
          <a:p>
            <a:r>
              <a:rPr lang="en-US" dirty="0"/>
              <a:t>S</a:t>
            </a:r>
            <a:r>
              <a:rPr lang="en-US" dirty="0" smtClean="0"/>
              <a:t>mall-scale </a:t>
            </a:r>
            <a:r>
              <a:rPr lang="en-US" dirty="0"/>
              <a:t>sculpture </a:t>
            </a:r>
            <a:r>
              <a:rPr lang="en-US" dirty="0" smtClean="0"/>
              <a:t>decorates </a:t>
            </a:r>
            <a:r>
              <a:rPr lang="en-US" dirty="0"/>
              <a:t>other objects, as in much pottery, metalwork and </a:t>
            </a:r>
            <a:r>
              <a:rPr lang="en-US" dirty="0" smtClean="0"/>
              <a:t>Jewellary.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Porch of </a:t>
            </a:r>
            <a:r>
              <a:rPr lang="en-US" dirty="0" smtClean="0"/>
              <a:t>Maidens, Greece</a:t>
            </a:r>
            <a:endParaRPr lang="en-US" dirty="0"/>
          </a:p>
        </p:txBody>
      </p:sp>
      <p:pic>
        <p:nvPicPr>
          <p:cNvPr id="4" name="Content Placeholder 3" descr="Porch of Maiden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6080" y="1600200"/>
            <a:ext cx="679184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Architectural sculpture, Mortimer Street, London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Architectural_sculpture,_Mortimer_Street,_Lond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5000" y="1600200"/>
            <a:ext cx="5511800" cy="41338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Yaksha</a:t>
            </a:r>
            <a:r>
              <a:rPr lang="en-US" sz="2800" dirty="0" smtClean="0"/>
              <a:t> </a:t>
            </a:r>
            <a:r>
              <a:rPr lang="en-US" sz="2800" dirty="0" err="1" smtClean="0"/>
              <a:t>Yakshis</a:t>
            </a:r>
            <a:r>
              <a:rPr lang="en-US" sz="2800" dirty="0" smtClean="0"/>
              <a:t>, Sculpture at Temple Forty five, 45 at </a:t>
            </a:r>
            <a:r>
              <a:rPr lang="en-US" sz="2800" dirty="0" err="1" smtClean="0"/>
              <a:t>Sanchi</a:t>
            </a:r>
            <a:r>
              <a:rPr lang="en-US" sz="2800" dirty="0" smtClean="0"/>
              <a:t> </a:t>
            </a:r>
            <a:r>
              <a:rPr lang="en-US" sz="2800" dirty="0" err="1" smtClean="0"/>
              <a:t>Stupa</a:t>
            </a:r>
            <a:r>
              <a:rPr lang="en-US" sz="2800" dirty="0" smtClean="0"/>
              <a:t>, Madhya Pradesh, India</a:t>
            </a:r>
            <a:endParaRPr lang="en-US" sz="2800" dirty="0"/>
          </a:p>
        </p:txBody>
      </p:sp>
      <p:pic>
        <p:nvPicPr>
          <p:cNvPr id="4" name="Content Placeholder 3" descr="13054089-yaksha-yakshis-sculpture-at-temple-forty-five-45-at-sanchi-stupa-madhya-pradesh-indi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0" y="1676400"/>
            <a:ext cx="3409950" cy="455796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13608304-ruined-sculpture-at-uttari-toran-dwar-north-gate-stupa-no-one-sanchi-madhya-pradesh-indi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5000" y="1981200"/>
            <a:ext cx="5414963" cy="405109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Additive &amp; Subtractive methods</a:t>
            </a:r>
            <a:endParaRPr lang="en-US" dirty="0"/>
          </a:p>
        </p:txBody>
      </p:sp>
      <p:pic>
        <p:nvPicPr>
          <p:cNvPr id="4" name="Content Placeholder 3" descr="imagesCAA7VBEQ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1600200"/>
            <a:ext cx="4883085" cy="3657600"/>
          </a:xfrm>
        </p:spPr>
      </p:pic>
      <p:pic>
        <p:nvPicPr>
          <p:cNvPr id="5" name="Picture 4" descr="imagesCA0Z51O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10200" y="1600200"/>
            <a:ext cx="3505200" cy="2336800"/>
          </a:xfrm>
          <a:prstGeom prst="rect">
            <a:avLst/>
          </a:prstGeom>
        </p:spPr>
      </p:pic>
      <p:pic>
        <p:nvPicPr>
          <p:cNvPr id="6" name="Picture 5" descr="untitled.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6401" y="4210292"/>
            <a:ext cx="3429000" cy="2281844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57200"/>
            <a:ext cx="8229600" cy="1874838"/>
          </a:xfrm>
        </p:spPr>
        <p:txBody>
          <a:bodyPr/>
          <a:lstStyle/>
          <a:p>
            <a:r>
              <a:rPr lang="en-US" dirty="0" smtClean="0"/>
              <a:t>Sculptural Jewellary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0000" t="26285" r="40000" b="26284"/>
          <a:stretch/>
        </p:blipFill>
        <p:spPr>
          <a:xfrm>
            <a:off x="990600" y="1442659"/>
            <a:ext cx="3352800" cy="44704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8333" t="15909" r="40000" b="32214"/>
          <a:stretch/>
        </p:blipFill>
        <p:spPr>
          <a:xfrm>
            <a:off x="4876800" y="1417637"/>
            <a:ext cx="3352800" cy="4513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0833" t="14427" r="32500" b="5534"/>
          <a:stretch/>
        </p:blipFill>
        <p:spPr>
          <a:xfrm>
            <a:off x="1981200" y="304800"/>
            <a:ext cx="5181600" cy="635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5396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3333" t="14429" r="25000" b="7014"/>
          <a:stretch/>
        </p:blipFill>
        <p:spPr>
          <a:xfrm>
            <a:off x="685800" y="167148"/>
            <a:ext cx="7696200" cy="657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1261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667" t="20356" r="30000" b="12945"/>
          <a:stretch/>
        </p:blipFill>
        <p:spPr>
          <a:xfrm>
            <a:off x="1676400" y="381000"/>
            <a:ext cx="5715000" cy="559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482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78274746_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60968" y="1600200"/>
            <a:ext cx="5022063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57200"/>
            <a:ext cx="8229600" cy="1874838"/>
          </a:xfrm>
        </p:spPr>
        <p:txBody>
          <a:bodyPr/>
          <a:lstStyle/>
          <a:p>
            <a:r>
              <a:rPr lang="en-US" dirty="0" smtClean="0"/>
              <a:t>Sculptural </a:t>
            </a:r>
            <a:r>
              <a:rPr lang="en-US" dirty="0" smtClean="0"/>
              <a:t>Weapons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6666" t="12946" r="36667" b="5534"/>
          <a:stretch/>
        </p:blipFill>
        <p:spPr>
          <a:xfrm>
            <a:off x="1905000" y="990600"/>
            <a:ext cx="3352800" cy="57626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1667" t="14427" r="41666" b="7016"/>
          <a:stretch/>
        </p:blipFill>
        <p:spPr>
          <a:xfrm>
            <a:off x="5434084" y="960547"/>
            <a:ext cx="2185916" cy="579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4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A </a:t>
            </a:r>
            <a:r>
              <a:rPr lang="en-US" b="1" dirty="0" err="1" smtClean="0"/>
              <a:t>Mughal</a:t>
            </a:r>
            <a:r>
              <a:rPr lang="en-US" b="1" dirty="0" smtClean="0"/>
              <a:t> jade-hilted dagger, India, 18th Century</a:t>
            </a:r>
            <a:endParaRPr lang="en-US" dirty="0"/>
          </a:p>
        </p:txBody>
      </p:sp>
      <p:pic>
        <p:nvPicPr>
          <p:cNvPr id="4" name="Content Placeholder 3" descr="79602497_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9172" y="1600200"/>
            <a:ext cx="338565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 Sculpture</a:t>
            </a:r>
            <a:endParaRPr lang="en-US" dirty="0"/>
          </a:p>
        </p:txBody>
      </p:sp>
      <p:pic>
        <p:nvPicPr>
          <p:cNvPr id="4" name="Content Placeholder 3" descr="721-360x360-13123877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 Lamp</a:t>
            </a:r>
            <a:endParaRPr lang="en-US" dirty="0"/>
          </a:p>
        </p:txBody>
      </p:sp>
      <p:pic>
        <p:nvPicPr>
          <p:cNvPr id="4" name="Content Placeholder 3" descr="GA_Hand_Lam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Decorative </a:t>
            </a:r>
            <a:r>
              <a:rPr lang="en-US" dirty="0" err="1" smtClean="0"/>
              <a:t>Mughal</a:t>
            </a:r>
            <a:r>
              <a:rPr lang="en-US" dirty="0" smtClean="0"/>
              <a:t> </a:t>
            </a:r>
            <a:r>
              <a:rPr lang="en-US" dirty="0" err="1" smtClean="0"/>
              <a:t>Hukka</a:t>
            </a:r>
            <a:endParaRPr lang="en-US" dirty="0"/>
          </a:p>
        </p:txBody>
      </p:sp>
      <p:pic>
        <p:nvPicPr>
          <p:cNvPr id="4" name="Content Placeholder 3" descr="decorative_mughal_hookah_ed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04730" y="1600200"/>
            <a:ext cx="253453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5626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The materials used in sculpture are diverse, changing throughout history.</a:t>
            </a:r>
            <a:endParaRPr lang="en-US" dirty="0" smtClean="0"/>
          </a:p>
          <a:p>
            <a:r>
              <a:rPr lang="en-US" dirty="0" smtClean="0"/>
              <a:t>Paper Mache</a:t>
            </a:r>
          </a:p>
          <a:p>
            <a:r>
              <a:rPr lang="en-US" dirty="0" smtClean="0"/>
              <a:t>Mix Media</a:t>
            </a:r>
          </a:p>
          <a:p>
            <a:r>
              <a:rPr lang="en-US" dirty="0" smtClean="0"/>
              <a:t>Fabrics, threads, Foams</a:t>
            </a:r>
          </a:p>
          <a:p>
            <a:r>
              <a:rPr lang="en-US" dirty="0" smtClean="0"/>
              <a:t>Wire Sculpture</a:t>
            </a:r>
          </a:p>
          <a:p>
            <a:r>
              <a:rPr lang="en-US" dirty="0" smtClean="0"/>
              <a:t>Soap Sculpture</a:t>
            </a:r>
          </a:p>
          <a:p>
            <a:r>
              <a:rPr lang="en-US" dirty="0" smtClean="0"/>
              <a:t>Terracotta Sculpture</a:t>
            </a:r>
          </a:p>
          <a:p>
            <a:r>
              <a:rPr lang="en-US" dirty="0" smtClean="0"/>
              <a:t>Stone Sculpture</a:t>
            </a:r>
          </a:p>
          <a:p>
            <a:r>
              <a:rPr lang="en-US" dirty="0" smtClean="0"/>
              <a:t>Marble Sculpture</a:t>
            </a:r>
          </a:p>
          <a:p>
            <a:r>
              <a:rPr lang="en-US" dirty="0" smtClean="0"/>
              <a:t>Wood Sculpture</a:t>
            </a:r>
          </a:p>
          <a:p>
            <a:r>
              <a:rPr lang="en-US" dirty="0" smtClean="0"/>
              <a:t>Bronze Sculpture</a:t>
            </a:r>
          </a:p>
          <a:p>
            <a:r>
              <a:rPr lang="en-US" dirty="0" smtClean="0"/>
              <a:t>Fiber Glass</a:t>
            </a:r>
          </a:p>
          <a:p>
            <a:r>
              <a:rPr lang="en-US" dirty="0" smtClean="0"/>
              <a:t>Glass sculpture</a:t>
            </a:r>
          </a:p>
          <a:p>
            <a:r>
              <a:rPr lang="en-US" dirty="0" smtClean="0"/>
              <a:t>Installations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5526" t="15910" r="35503" b="7328"/>
          <a:stretch/>
        </p:blipFill>
        <p:spPr>
          <a:xfrm>
            <a:off x="2643004" y="914400"/>
            <a:ext cx="3989807" cy="59436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/>
              <a:t>Sculptural Fountains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798859" y="61722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7191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3333" t="14427" r="34167" b="5534"/>
          <a:stretch/>
        </p:blipFill>
        <p:spPr>
          <a:xfrm>
            <a:off x="2057400" y="228600"/>
            <a:ext cx="4648200" cy="643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194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501" t="14427" r="29166" b="5534"/>
          <a:stretch/>
        </p:blipFill>
        <p:spPr>
          <a:xfrm>
            <a:off x="1600200" y="381000"/>
            <a:ext cx="5867400" cy="609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934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White Marble Fountain Tray</a:t>
            </a:r>
            <a:endParaRPr lang="en-US" dirty="0"/>
          </a:p>
        </p:txBody>
      </p:sp>
      <p:pic>
        <p:nvPicPr>
          <p:cNvPr id="4" name="Content Placeholder 3" descr="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0" y="2434431"/>
            <a:ext cx="4572000" cy="2857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alida-walsh-functional-sculptur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artpark_sculpture_zoe_de_lisle_whittier_olive_branch_with_wren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72412" y="1600200"/>
            <a:ext cx="359917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 Functional Sculptures</a:t>
            </a:r>
            <a:endParaRPr lang="en-US" dirty="0"/>
          </a:p>
        </p:txBody>
      </p:sp>
      <p:pic>
        <p:nvPicPr>
          <p:cNvPr id="4" name="Content Placeholder 3" descr="bloom_chair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33600" y="1905000"/>
            <a:ext cx="4629150" cy="39311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brians_origami_page_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5000" y="1686719"/>
            <a:ext cx="5334000" cy="43529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brunos_art_sculpture_gard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5000" y="1862931"/>
            <a:ext cx="5334000" cy="4000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eautifully_big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6437" y="1958181"/>
            <a:ext cx="5191125" cy="381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4606" y="1143000"/>
            <a:ext cx="8763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 smtClean="0">
                <a:solidFill>
                  <a:srgbClr val="222222"/>
                </a:solidFill>
                <a:latin typeface="arial" panose="020B0604020202020204" pitchFamily="34" charset="0"/>
              </a:rPr>
              <a:t>Molding</a:t>
            </a:r>
          </a:p>
          <a:p>
            <a:r>
              <a:rPr lang="en-US" sz="2800" dirty="0" smtClean="0">
                <a:solidFill>
                  <a:srgbClr val="222222"/>
                </a:solidFill>
                <a:latin typeface="arial" panose="020B0604020202020204" pitchFamily="34" charset="0"/>
              </a:rPr>
              <a:t>A</a:t>
            </a:r>
            <a:r>
              <a:rPr lang="en-US" sz="2800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</a:rPr>
              <a:t>mold</a:t>
            </a:r>
            <a:r>
              <a:rPr lang="en-US" sz="2800" dirty="0">
                <a:solidFill>
                  <a:srgbClr val="222222"/>
                </a:solidFill>
                <a:latin typeface="arial" panose="020B0604020202020204" pitchFamily="34" charset="0"/>
              </a:rPr>
              <a:t> is the negative or hollow cavity produced around a sculpted piece for use in creating multiples of that piece. </a:t>
            </a:r>
            <a:r>
              <a:rPr lang="en-US" sz="2800" dirty="0" smtClean="0">
                <a:solidFill>
                  <a:srgbClr val="222222"/>
                </a:solidFill>
                <a:latin typeface="arial" panose="020B0604020202020204" pitchFamily="34" charset="0"/>
              </a:rPr>
              <a:t>It can be made of plaster</a:t>
            </a:r>
            <a:r>
              <a:rPr lang="en-US" sz="28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222222"/>
                </a:solidFill>
                <a:latin typeface="arial" panose="020B0604020202020204" pitchFamily="34" charset="0"/>
              </a:rPr>
              <a:t>or silicon.</a:t>
            </a:r>
          </a:p>
          <a:p>
            <a:endParaRPr lang="en-US" sz="2800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endParaRPr lang="en-US" sz="28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n-US" sz="2800" b="1" u="sng" dirty="0" smtClean="0">
                <a:solidFill>
                  <a:srgbClr val="222222"/>
                </a:solidFill>
                <a:latin typeface="arial" panose="020B0604020202020204" pitchFamily="34" charset="0"/>
              </a:rPr>
              <a:t>Casting</a:t>
            </a:r>
          </a:p>
          <a:p>
            <a:r>
              <a:rPr lang="en-US" sz="2800" dirty="0" smtClean="0">
                <a:solidFill>
                  <a:srgbClr val="222222"/>
                </a:solidFill>
                <a:latin typeface="arial" panose="020B0604020202020204" pitchFamily="34" charset="0"/>
              </a:rPr>
              <a:t>A </a:t>
            </a:r>
            <a:r>
              <a:rPr lang="en-US" sz="2800" dirty="0">
                <a:solidFill>
                  <a:srgbClr val="222222"/>
                </a:solidFill>
                <a:latin typeface="arial" panose="020B0604020202020204" pitchFamily="34" charset="0"/>
              </a:rPr>
              <a:t>cast is the positive or reproduction of the original piece of 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</a:rPr>
              <a:t>sculpture</a:t>
            </a:r>
            <a:r>
              <a:rPr lang="en-US" sz="2800" dirty="0">
                <a:solidFill>
                  <a:srgbClr val="222222"/>
                </a:solidFill>
                <a:latin typeface="arial" panose="020B0604020202020204" pitchFamily="34" charset="0"/>
              </a:rPr>
              <a:t> created by pouring casting material into a pre-formed 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</a:rPr>
              <a:t>mold</a:t>
            </a:r>
            <a:r>
              <a:rPr lang="en-US" sz="2800" dirty="0" smtClean="0">
                <a:solidFill>
                  <a:srgbClr val="222222"/>
                </a:solidFill>
                <a:latin typeface="arial" panose="020B0604020202020204" pitchFamily="34" charset="0"/>
              </a:rPr>
              <a:t>. Material used for casting can be plaster or clay.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339996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ed_bing_lees_knot_art (3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57400" y="685800"/>
            <a:ext cx="5440363" cy="54403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Made by Ruby </a:t>
            </a:r>
            <a:r>
              <a:rPr lang="en-US" dirty="0" err="1" smtClean="0"/>
              <a:t>Chisti</a:t>
            </a:r>
            <a:endParaRPr lang="en-US" dirty="0"/>
          </a:p>
        </p:txBody>
      </p:sp>
      <p:pic>
        <p:nvPicPr>
          <p:cNvPr id="4" name="Content Placeholder 3" descr="231988514_9cb40e4bac_z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38852" y="1600200"/>
            <a:ext cx="406629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Unique Art from old car parts by James Corbett</a:t>
            </a:r>
            <a:endParaRPr lang="en-US" dirty="0"/>
          </a:p>
        </p:txBody>
      </p:sp>
      <p:pic>
        <p:nvPicPr>
          <p:cNvPr id="4" name="Content Placeholder 3" descr="james-corbett-car-parts-sculpture_OccS6_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08108" y="1600200"/>
            <a:ext cx="6727783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james-corbett-car-parts-sculpture-1_BzMj2_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2960" y="1600200"/>
            <a:ext cx="663807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james-corbett-car-parts-sculpture-2_3n9BQ_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3015" y="1600200"/>
            <a:ext cx="631796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james-corbett-car-parts-sculpture-3_jPdr3_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44764" y="1600200"/>
            <a:ext cx="6254471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james-corbett-car-parts-sculpture-4_buPNF_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9500" y="1621631"/>
            <a:ext cx="6985000" cy="44831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james-corbett-car-parts-sculpture-5_b8UXd_58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2960" y="1600200"/>
            <a:ext cx="663807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james-corbett-car-parts-sculpture-6_9U4lZ_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2960" y="1600200"/>
            <a:ext cx="663807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james-corbett-car-parts-sculpture-7_zihBi_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2960" y="1600200"/>
            <a:ext cx="663807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Wire </a:t>
            </a:r>
            <a:r>
              <a:rPr lang="en-US" dirty="0"/>
              <a:t>&amp; Soap </a:t>
            </a:r>
            <a:r>
              <a:rPr lang="en-US" dirty="0" smtClean="0"/>
              <a:t>sculptures</a:t>
            </a:r>
            <a:endParaRPr lang="en-US" dirty="0"/>
          </a:p>
        </p:txBody>
      </p:sp>
      <p:pic>
        <p:nvPicPr>
          <p:cNvPr id="4" name="Content Placeholder 3" descr="imagesCAALTE6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38400" y="1219200"/>
            <a:ext cx="3228975" cy="2585753"/>
          </a:xfrm>
        </p:spPr>
      </p:pic>
      <p:pic>
        <p:nvPicPr>
          <p:cNvPr id="5" name="Picture 4" descr="imagesCALQRJKZ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0" y="4114800"/>
            <a:ext cx="6384910" cy="2407425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Mix Media</a:t>
            </a:r>
            <a:endParaRPr lang="en-US" dirty="0"/>
          </a:p>
        </p:txBody>
      </p:sp>
      <p:pic>
        <p:nvPicPr>
          <p:cNvPr id="4" name="Content Placeholder 3" descr="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Natural Forms (Poppy Pods)</a:t>
            </a:r>
            <a:endParaRPr lang="en-US" dirty="0"/>
          </a:p>
        </p:txBody>
      </p:sp>
      <p:pic>
        <p:nvPicPr>
          <p:cNvPr id="4" name="Content Placeholder 3" descr="sculpture-natural-poppy-pods-organic-forms-471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71837" y="1910556"/>
            <a:ext cx="2600325" cy="39052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sculpture-natural-form-naked-branches-damaged-470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67000" y="609600"/>
            <a:ext cx="4052888" cy="54126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sculpture543-474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19400" y="914400"/>
            <a:ext cx="3784191" cy="505380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Installations</a:t>
            </a:r>
            <a:endParaRPr lang="en-US" dirty="0"/>
          </a:p>
        </p:txBody>
      </p:sp>
      <p:pic>
        <p:nvPicPr>
          <p:cNvPr id="4" name="Content Placeholder 3" descr="katemccgwire-fron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71600" y="1828800"/>
            <a:ext cx="6477000" cy="41980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Installation Art Chairs</a:t>
            </a:r>
            <a:endParaRPr lang="en-US" dirty="0"/>
          </a:p>
        </p:txBody>
      </p:sp>
      <p:pic>
        <p:nvPicPr>
          <p:cNvPr id="4" name="Content Placeholder 3" descr="installation-art-chair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07430" y="1600200"/>
            <a:ext cx="372913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71800" y="762000"/>
            <a:ext cx="3862388" cy="516707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ui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57400" y="685800"/>
            <a:ext cx="5313461" cy="532526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caiguoqiang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71600" y="1371600"/>
            <a:ext cx="6694435" cy="445849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image0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914400"/>
            <a:ext cx="6134100" cy="46005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Sculpture Tools</a:t>
            </a:r>
            <a:endParaRPr lang="en-US" dirty="0"/>
          </a:p>
        </p:txBody>
      </p:sp>
      <p:pic>
        <p:nvPicPr>
          <p:cNvPr id="4" name="Content Placeholder 3" descr="imagesCAGB32L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09800" y="1524000"/>
            <a:ext cx="4953000" cy="4953000"/>
          </a:xfr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Sculpture in Round, installation</a:t>
            </a:r>
            <a:endParaRPr lang="en-US" dirty="0"/>
          </a:p>
        </p:txBody>
      </p:sp>
      <p:pic>
        <p:nvPicPr>
          <p:cNvPr id="4" name="Content Placeholder 3" descr="imagesCAPWXDS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71600" y="2166574"/>
            <a:ext cx="6248400" cy="4158026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1086</TotalTime>
  <Words>487</Words>
  <Application>Microsoft Office PowerPoint</Application>
  <PresentationFormat>On-screen Show (4:3)</PresentationFormat>
  <Paragraphs>133</Paragraphs>
  <Slides>90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4" baseType="lpstr">
      <vt:lpstr>Arial</vt:lpstr>
      <vt:lpstr>Arial</vt:lpstr>
      <vt:lpstr>Calibri</vt:lpstr>
      <vt:lpstr>Office Theme</vt:lpstr>
      <vt:lpstr>SCULPTURE</vt:lpstr>
      <vt:lpstr>What is Sculpture?</vt:lpstr>
      <vt:lpstr>Forms of Sculpture</vt:lpstr>
      <vt:lpstr>Process</vt:lpstr>
      <vt:lpstr>Additive &amp; Subtractive methods</vt:lpstr>
      <vt:lpstr>Materials</vt:lpstr>
      <vt:lpstr>PowerPoint Presentation</vt:lpstr>
      <vt:lpstr>Wire &amp; Soap sculptures</vt:lpstr>
      <vt:lpstr>Sculpture Tools</vt:lpstr>
      <vt:lpstr>TYPES OF SCULPTURE</vt:lpstr>
      <vt:lpstr>   1. Sculpture in Round  </vt:lpstr>
      <vt:lpstr>PAKISTANI HANDICRAFTS DOLLS</vt:lpstr>
      <vt:lpstr> </vt:lpstr>
      <vt:lpstr> </vt:lpstr>
      <vt:lpstr>PRIEST KING from Indus Valley</vt:lpstr>
      <vt:lpstr>Venus of Willendorf from Paleolithic Age</vt:lpstr>
      <vt:lpstr>Rodin’s The Thinker</vt:lpstr>
      <vt:lpstr>Parthenon Sculpture</vt:lpstr>
      <vt:lpstr>Moses by Michelangelo</vt:lpstr>
      <vt:lpstr>Henry Moore was famous for his 'Reclining Figure'</vt:lpstr>
      <vt:lpstr>Terracotta Figurines</vt:lpstr>
      <vt:lpstr>2. Sculpture in Relief </vt:lpstr>
      <vt:lpstr>Types of Relief</vt:lpstr>
      <vt:lpstr>Bas (Low) Relief (Type 1)</vt:lpstr>
      <vt:lpstr>Bas-Relief From the Entablature, Jerusalem Chamber, Westminster Abbey </vt:lpstr>
      <vt:lpstr>PowerPoint Presentation</vt:lpstr>
      <vt:lpstr>PowerPoint Presentation</vt:lpstr>
      <vt:lpstr>PowerPoint Presentation</vt:lpstr>
      <vt:lpstr>Indus valley terracotta flask</vt:lpstr>
      <vt:lpstr>Floral rosette</vt:lpstr>
      <vt:lpstr>Mahabalipuram (India) 2nd largest bas relief worldwide </vt:lpstr>
      <vt:lpstr>Indus seal</vt:lpstr>
      <vt:lpstr>Indus seal</vt:lpstr>
      <vt:lpstr>PowerPoint Presentation</vt:lpstr>
      <vt:lpstr>PowerPoint Presentation</vt:lpstr>
      <vt:lpstr>High Relief  (Type 2)</vt:lpstr>
      <vt:lpstr>A sandstone high relief sculpture of Ganesha India, 10th century </vt:lpstr>
      <vt:lpstr>PowerPoint Presentation</vt:lpstr>
      <vt:lpstr>PowerPoint Presentation</vt:lpstr>
      <vt:lpstr>This frieze depicts Romans leading off bound Persians after defeating them in battle. </vt:lpstr>
      <vt:lpstr>Hunter or Warrior (Gandhara)</vt:lpstr>
      <vt:lpstr>Sunk Relief  (Type 3)</vt:lpstr>
      <vt:lpstr>Sunk Relief</vt:lpstr>
      <vt:lpstr>PowerPoint Presentation</vt:lpstr>
      <vt:lpstr> </vt:lpstr>
      <vt:lpstr>Porch of Maidens, Greece</vt:lpstr>
      <vt:lpstr>Architectural sculpture, Mortimer Street, London </vt:lpstr>
      <vt:lpstr>Yaksha Yakshis, Sculpture at Temple Forty five, 45 at Sanchi Stupa, Madhya Pradesh, India</vt:lpstr>
      <vt:lpstr> </vt:lpstr>
      <vt:lpstr>Sculptural Jewellary</vt:lpstr>
      <vt:lpstr>PowerPoint Presentation</vt:lpstr>
      <vt:lpstr>PowerPoint Presentation</vt:lpstr>
      <vt:lpstr>PowerPoint Presentation</vt:lpstr>
      <vt:lpstr> </vt:lpstr>
      <vt:lpstr>Sculptural Weapons</vt:lpstr>
      <vt:lpstr>A Mughal jade-hilted dagger, India, 18th Century</vt:lpstr>
      <vt:lpstr>Functional Sculpture</vt:lpstr>
      <vt:lpstr>Hand Lamp</vt:lpstr>
      <vt:lpstr>Decorative Mughal Hukka</vt:lpstr>
      <vt:lpstr>PowerPoint Presentation</vt:lpstr>
      <vt:lpstr>PowerPoint Presentation</vt:lpstr>
      <vt:lpstr>PowerPoint Presentation</vt:lpstr>
      <vt:lpstr>White Marble Fountain Tray</vt:lpstr>
      <vt:lpstr> </vt:lpstr>
      <vt:lpstr> </vt:lpstr>
      <vt:lpstr>Non Functional Sculptures</vt:lpstr>
      <vt:lpstr> </vt:lpstr>
      <vt:lpstr> </vt:lpstr>
      <vt:lpstr>PowerPoint Presentation</vt:lpstr>
      <vt:lpstr> </vt:lpstr>
      <vt:lpstr>Made by Ruby Chisti</vt:lpstr>
      <vt:lpstr>Unique Art from old car parts by James Corbett</vt:lpstr>
      <vt:lpstr> </vt:lpstr>
      <vt:lpstr> </vt:lpstr>
      <vt:lpstr> </vt:lpstr>
      <vt:lpstr> </vt:lpstr>
      <vt:lpstr> </vt:lpstr>
      <vt:lpstr> </vt:lpstr>
      <vt:lpstr> </vt:lpstr>
      <vt:lpstr>Mix Media</vt:lpstr>
      <vt:lpstr>Natural Forms (Poppy Pods)</vt:lpstr>
      <vt:lpstr> </vt:lpstr>
      <vt:lpstr> </vt:lpstr>
      <vt:lpstr>Installations</vt:lpstr>
      <vt:lpstr>Installation Art Chairs</vt:lpstr>
      <vt:lpstr> </vt:lpstr>
      <vt:lpstr> </vt:lpstr>
      <vt:lpstr> </vt:lpstr>
      <vt:lpstr> </vt:lpstr>
      <vt:lpstr>Sculpture in Round, installation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SCULPTURE</dc:title>
  <dc:creator>DELL</dc:creator>
  <cp:lastModifiedBy>ProBook 450 G2</cp:lastModifiedBy>
  <cp:revision>70</cp:revision>
  <dcterms:created xsi:type="dcterms:W3CDTF">2012-11-25T16:31:19Z</dcterms:created>
  <dcterms:modified xsi:type="dcterms:W3CDTF">2019-11-21T17:49:36Z</dcterms:modified>
</cp:coreProperties>
</file>